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72" r:id="rId16"/>
    <p:sldId id="269" r:id="rId17"/>
    <p:sldId id="270" r:id="rId1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Source Code Pro" panose="020B0509030403020204" pitchFamily="49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28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/>
    <p:restoredTop sz="65984" autoAdjust="0"/>
  </p:normalViewPr>
  <p:slideViewPr>
    <p:cSldViewPr snapToGrid="0">
      <p:cViewPr varScale="1">
        <p:scale>
          <a:sx n="74" d="100"/>
          <a:sy n="74" d="100"/>
        </p:scale>
        <p:origin x="1266" y="54"/>
      </p:cViewPr>
      <p:guideLst>
        <p:guide orient="horz" pos="17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6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45c93e544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45c93e544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5c93e544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45c93e544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/>
            <a:endParaRPr lang="en-IN" sz="1800" b="1" i="0" u="none" strike="noStrike" cap="none" dirty="0">
              <a:solidFill>
                <a:schemeClr val="dk2"/>
              </a:solidFill>
              <a:latin typeface="+mn-lt"/>
              <a:cs typeface="Courier New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45c93e544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45c93e544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45c93e544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45c93e544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45c93e544_1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45c93e544_1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45c93e544_1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45c93e544_1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266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45c93e544_1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45c93e544_1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45c93e544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45c93e544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45c93e54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45c93e54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45c93e54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45c93e544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45c93e544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45c93e544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>
              <a:latin typeface="+mj-l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45c93e544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45c93e544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45c93e544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45c93e544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45c93e544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45c93e544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</a:pPr>
            <a:endParaRPr sz="1800" b="1" i="0" u="none" strike="noStrike" cap="none" dirty="0">
              <a:solidFill>
                <a:schemeClr val="dk2"/>
              </a:solidFill>
              <a:latin typeface="+mn-lt"/>
              <a:cs typeface="Courier New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45c93e544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45c93e544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3613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45c93e544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45c93e544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academics/certificate-animals-societ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stintexas.gov/austin-animal-cent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data.austintexas.gov/browse?q=animal&amp;sortBy=relevan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ustintexas.gov/browse?q=anim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austintexas.gov/austin-animal-cent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nishv18.github.io/Pawsitive-Insights/Stray_Animal_Map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144950"/>
            <a:ext cx="8520600" cy="2531025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000" dirty="0">
                <a:solidFill>
                  <a:srgbClr val="000000"/>
                </a:solidFill>
              </a:rPr>
              <a:t>Pawsitive Insights: Unleashing Data Science in Animal Shelters</a:t>
            </a:r>
            <a:endParaRPr sz="7000" dirty="0">
              <a:solidFill>
                <a:srgbClr val="000000"/>
              </a:solidFill>
            </a:endParaRPr>
          </a:p>
        </p:txBody>
      </p:sp>
      <p:pic>
        <p:nvPicPr>
          <p:cNvPr id="4" name="Picture 3" descr="A black background with a paw print&#10;&#10;Description automatically generated">
            <a:extLst>
              <a:ext uri="{FF2B5EF4-FFF2-40B4-BE49-F238E27FC236}">
                <a16:creationId xmlns:a16="http://schemas.microsoft.com/office/drawing/2014/main" id="{1775965D-0ABC-7DE3-16F9-2548703034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9878" b="1"/>
          <a:stretch/>
        </p:blipFill>
        <p:spPr>
          <a:xfrm flipH="1">
            <a:off x="6566052" y="2571750"/>
            <a:ext cx="3092609" cy="2477857"/>
          </a:xfrm>
          <a:prstGeom prst="rect">
            <a:avLst/>
          </a:prstGeom>
          <a:noFill/>
        </p:spPr>
      </p:pic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658650"/>
            <a:ext cx="4962600" cy="12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Adarsh Mahor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Juily Pachundkar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Kalp Mepani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Manish Vankudre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Mayuresh Dongare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11701" y="2753094"/>
            <a:ext cx="786281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Courier New"/>
                <a:ea typeface="Courier New"/>
                <a:cs typeface="Courier New"/>
                <a:sym typeface="Courier New"/>
              </a:rPr>
              <a:t>Domain Area : Animal Welfare Organization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 analysis :</a:t>
            </a:r>
            <a:endParaRPr dirty="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00" y="985550"/>
            <a:ext cx="4079614" cy="4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689" y="985550"/>
            <a:ext cx="4079614" cy="40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Resource Allocation : </a:t>
            </a:r>
            <a:endParaRPr sz="3500" dirty="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75" y="605125"/>
            <a:ext cx="6086852" cy="43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5961525" y="756175"/>
            <a:ext cx="311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Resource Allocation Models: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5983875" y="1089150"/>
            <a:ext cx="3070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linear programming or optimization techniques can be used to allocate resources (e.g., staff, kennels, medical supplies)</a:t>
            </a:r>
            <a:endParaRPr sz="160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5961525" y="2751450"/>
            <a:ext cx="30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Benefits 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961525" y="3106825"/>
            <a:ext cx="2734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It can maximize the number of adoptions while staying within budget constraints.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446200" y="3197225"/>
            <a:ext cx="16380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Impacts :</a:t>
            </a:r>
            <a:endParaRPr sz="3500"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222075" y="3794825"/>
            <a:ext cx="39999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Improved Operational Efficiency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Enhanced Resource Allocation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Reduction in Euthanasia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Community Engagement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2"/>
          </p:nvPr>
        </p:nvSpPr>
        <p:spPr>
          <a:xfrm>
            <a:off x="4821200" y="3794813"/>
            <a:ext cx="39999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Targeted Adoption Campaigns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Intake Management Strategies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Volunteer Programs Alignment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Partnerships and Collaborations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5056250" y="3253238"/>
            <a:ext cx="352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latin typeface="Amatic SC"/>
                <a:ea typeface="Amatic SC"/>
                <a:cs typeface="Amatic SC"/>
                <a:sym typeface="Amatic SC"/>
              </a:rPr>
              <a:t>Recommendations :</a:t>
            </a:r>
            <a:endParaRPr sz="3500" b="1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838" y="0"/>
            <a:ext cx="5938324" cy="33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799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Recap of Main Points :</a:t>
            </a:r>
            <a:endParaRPr sz="3500"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289350" y="735275"/>
            <a:ext cx="8565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discovered trends in intake and adoption, breed and age group patterns, and identified opportunities for operational improvement.</a:t>
            </a: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2"/>
          </p:nvPr>
        </p:nvSpPr>
        <p:spPr>
          <a:xfrm>
            <a:off x="311700" y="2063600"/>
            <a:ext cx="83394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insights of the Data, shelters can optimize resource allocation, improve adoption rates and enhance well being of animals in care.</a:t>
            </a: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2"/>
          </p:nvPr>
        </p:nvSpPr>
        <p:spPr>
          <a:xfrm>
            <a:off x="311700" y="1383275"/>
            <a:ext cx="83394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Stray Map helps track Hotspots of Stray Animal Activity which improves efficiency in Rescue operations.</a:t>
            </a:r>
            <a:endParaRPr/>
          </a:p>
        </p:txBody>
      </p:sp>
      <p:grpSp>
        <p:nvGrpSpPr>
          <p:cNvPr id="152" name="Google Shape;152;p24"/>
          <p:cNvGrpSpPr/>
          <p:nvPr/>
        </p:nvGrpSpPr>
        <p:grpSpPr>
          <a:xfrm>
            <a:off x="1945600" y="2744650"/>
            <a:ext cx="1834900" cy="1567400"/>
            <a:chOff x="1083025" y="1574025"/>
            <a:chExt cx="1834900" cy="1567400"/>
          </a:xfrm>
        </p:grpSpPr>
        <p:sp>
          <p:nvSpPr>
            <p:cNvPr id="153" name="Google Shape;153;p2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40%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2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Enhanced Resource Allocation</a:t>
              </a:r>
              <a:endParaRPr sz="10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5" name="Google Shape;155;p2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6" name="Google Shape;156;p2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24"/>
          <p:cNvGrpSpPr/>
          <p:nvPr/>
        </p:nvGrpSpPr>
        <p:grpSpPr>
          <a:xfrm>
            <a:off x="3654549" y="2744650"/>
            <a:ext cx="1834900" cy="1696850"/>
            <a:chOff x="1083025" y="1574025"/>
            <a:chExt cx="1834900" cy="1696850"/>
          </a:xfrm>
        </p:grpSpPr>
        <p:sp>
          <p:nvSpPr>
            <p:cNvPr id="159" name="Google Shape;159;p2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60%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24"/>
            <p:cNvSpPr txBox="1"/>
            <p:nvPr/>
          </p:nvSpPr>
          <p:spPr>
            <a:xfrm>
              <a:off x="1136876" y="2824475"/>
              <a:ext cx="155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Increased Adoption Rates &amp; </a:t>
              </a:r>
              <a:endParaRPr sz="10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Stray Animal Control</a:t>
              </a:r>
              <a:endParaRPr sz="10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1" name="Google Shape;161;p2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2" name="Google Shape;162;p2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24"/>
          <p:cNvGrpSpPr/>
          <p:nvPr/>
        </p:nvGrpSpPr>
        <p:grpSpPr>
          <a:xfrm>
            <a:off x="5366394" y="2743939"/>
            <a:ext cx="1834900" cy="1527011"/>
            <a:chOff x="1083025" y="1574025"/>
            <a:chExt cx="1834900" cy="1527011"/>
          </a:xfrm>
        </p:grpSpPr>
        <p:sp>
          <p:nvSpPr>
            <p:cNvPr id="165" name="Google Shape;165;p2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80%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4"/>
            <p:cNvSpPr txBox="1"/>
            <p:nvPr/>
          </p:nvSpPr>
          <p:spPr>
            <a:xfrm>
              <a:off x="1163881" y="2654636"/>
              <a:ext cx="1734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Collaboration &amp; Continuous Improvement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7" name="Google Shape;167;p2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8" name="Google Shape;168;p2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24"/>
          <p:cNvGrpSpPr/>
          <p:nvPr/>
        </p:nvGrpSpPr>
        <p:grpSpPr>
          <a:xfrm>
            <a:off x="229450" y="2743925"/>
            <a:ext cx="1834900" cy="1567400"/>
            <a:chOff x="1083025" y="1574025"/>
            <a:chExt cx="1834900" cy="1567400"/>
          </a:xfrm>
        </p:grpSpPr>
        <p:sp>
          <p:nvSpPr>
            <p:cNvPr id="171" name="Google Shape;171;p2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20%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2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Continued Data Analysis</a:t>
              </a:r>
              <a:endParaRPr sz="10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3" name="Google Shape;173;p2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4" name="Google Shape;174;p2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24"/>
          <p:cNvGrpSpPr/>
          <p:nvPr/>
        </p:nvGrpSpPr>
        <p:grpSpPr>
          <a:xfrm>
            <a:off x="7079658" y="2743928"/>
            <a:ext cx="1834900" cy="1567400"/>
            <a:chOff x="1083025" y="1574025"/>
            <a:chExt cx="1834900" cy="1567400"/>
          </a:xfrm>
        </p:grpSpPr>
        <p:sp>
          <p:nvSpPr>
            <p:cNvPr id="177" name="Google Shape;177;p2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100%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2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Global Impact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9" name="Google Shape;179;p2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0" name="Google Shape;180;p2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311700" y="13272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COURSE Related to Domain Area AT CU Boulder :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155850" y="872925"/>
            <a:ext cx="8832300" cy="821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University of Colorado Boulder Course related to this topic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   Link: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Certificate in Animal and Society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6B8F8-8595-771C-DBB6-253CAD46D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48" y="1694658"/>
            <a:ext cx="8099104" cy="32197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311700" y="334743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 : </a:t>
            </a:r>
            <a:endParaRPr dirty="0"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311699" y="1523786"/>
            <a:ext cx="4781295" cy="821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Austin Animal Center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Source 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austintexas.gov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8AC41-F204-798B-E212-35C6F530C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484" y="660730"/>
            <a:ext cx="3579816" cy="41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98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2536200" y="447925"/>
            <a:ext cx="40716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3" name="Picture 2" descr="A dog looking up at purple question marks&#10;&#10;Description automatically generated">
            <a:extLst>
              <a:ext uri="{FF2B5EF4-FFF2-40B4-BE49-F238E27FC236}">
                <a16:creationId xmlns:a16="http://schemas.microsoft.com/office/drawing/2014/main" id="{FE3EFE04-3301-4ADC-D0EF-6619BEEA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894" y="1711309"/>
            <a:ext cx="4970212" cy="27957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2973750" y="347025"/>
            <a:ext cx="31965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 YOu!</a:t>
            </a:r>
            <a:endParaRPr sz="7000"/>
          </a:p>
        </p:txBody>
      </p:sp>
      <p:pic>
        <p:nvPicPr>
          <p:cNvPr id="3" name="Picture 2" descr="A dog standing on grass&#10;&#10;Description automatically generated">
            <a:extLst>
              <a:ext uri="{FF2B5EF4-FFF2-40B4-BE49-F238E27FC236}">
                <a16:creationId xmlns:a16="http://schemas.microsoft.com/office/drawing/2014/main" id="{C4A215E9-99AF-84BF-4128-747CE8A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798" y="1609125"/>
            <a:ext cx="4284403" cy="28384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5500" y="230850"/>
            <a:ext cx="4045200" cy="7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460" dirty="0"/>
              <a:t>Project Objective: </a:t>
            </a:r>
            <a:endParaRPr sz="446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265500" y="1026150"/>
            <a:ext cx="42129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Courier New"/>
                <a:ea typeface="Courier New"/>
                <a:cs typeface="Courier New"/>
                <a:sym typeface="Courier New"/>
              </a:rPr>
              <a:t>How Data Science can lead to meaningful improvements in the management of animal shelters.</a:t>
            </a:r>
            <a:endParaRPr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4803509" y="439099"/>
            <a:ext cx="4183109" cy="39202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Presentation Overview:</a:t>
            </a:r>
            <a:endParaRPr sz="2200" b="1" dirty="0"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rtl="0">
              <a:spcBef>
                <a:spcPts val="1200"/>
              </a:spcBef>
              <a:spcAft>
                <a:spcPts val="0"/>
              </a:spcAft>
              <a:buSzPts val="2000"/>
              <a:buFont typeface="Courier New"/>
              <a:buChar char="●"/>
            </a:pPr>
            <a:r>
              <a:rPr lang="en" sz="2000" b="1" dirty="0"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Intake and Adoption Trends</a:t>
            </a:r>
            <a:endParaRPr sz="2000" b="1" dirty="0"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●"/>
            </a:pPr>
            <a:r>
              <a:rPr lang="en" sz="2000" b="1" dirty="0"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Breed Analysis</a:t>
            </a:r>
            <a:endParaRPr sz="2000" b="1" dirty="0"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●"/>
            </a:pPr>
            <a:r>
              <a:rPr lang="en" sz="2000" b="1" dirty="0"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Age Demographics</a:t>
            </a:r>
            <a:endParaRPr sz="2000" b="1" dirty="0"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●"/>
            </a:pPr>
            <a:r>
              <a:rPr lang="en" sz="2000" b="1" dirty="0"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Resource Allocation</a:t>
            </a:r>
            <a:endParaRPr sz="2000" b="1" dirty="0"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●"/>
            </a:pPr>
            <a:r>
              <a:rPr lang="en" sz="2000" b="1" dirty="0"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Impact and Recommendations</a:t>
            </a:r>
            <a:endParaRPr sz="2000" b="1" dirty="0"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63" y="2264575"/>
            <a:ext cx="2600775" cy="22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0" y="1111175"/>
            <a:ext cx="4740600" cy="8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/>
              <a:t>Why Animal Shelters Matter?</a:t>
            </a:r>
            <a:endParaRPr sz="4000" dirty="0"/>
          </a:p>
        </p:txBody>
      </p:sp>
      <p:sp>
        <p:nvSpPr>
          <p:cNvPr id="74" name="Google Shape;74;p15"/>
          <p:cNvSpPr txBox="1"/>
          <p:nvPr/>
        </p:nvSpPr>
        <p:spPr>
          <a:xfrm>
            <a:off x="4939200" y="389500"/>
            <a:ext cx="37689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urier New"/>
              <a:buChar char="●"/>
            </a:pPr>
            <a:r>
              <a:rPr lang="en" sz="1800" b="1" dirty="0">
                <a:solidFill>
                  <a:schemeClr val="accen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Providing a safe haven for homeless animals.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939200" y="1169800"/>
            <a:ext cx="41355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urier New"/>
              <a:buChar char="●"/>
            </a:pPr>
            <a:r>
              <a:rPr lang="en" sz="1800" b="1" dirty="0">
                <a:solidFill>
                  <a:schemeClr val="accen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Promoting animal welfare and responsible pet ownership.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956450" y="3537450"/>
            <a:ext cx="3837000" cy="10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b="1" dirty="0"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Offering adoption services that connect pets with loving homes.</a:t>
            </a:r>
            <a:endParaRPr b="1" dirty="0"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956450" y="2188675"/>
            <a:ext cx="41010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urier New"/>
              <a:buChar char="●"/>
            </a:pPr>
            <a:r>
              <a:rPr lang="en" sz="1800" b="1" dirty="0">
                <a:solidFill>
                  <a:schemeClr val="accen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Contributing to public health and safety by controlling animal populations.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00" y="1917575"/>
            <a:ext cx="4028850" cy="22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-350874" y="208725"/>
            <a:ext cx="4661574" cy="9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Challenges They Face:</a:t>
            </a:r>
            <a:endParaRPr sz="4000" dirty="0"/>
          </a:p>
        </p:txBody>
      </p:sp>
      <p:sp>
        <p:nvSpPr>
          <p:cNvPr id="85" name="Google Shape;85;p16"/>
          <p:cNvSpPr txBox="1"/>
          <p:nvPr/>
        </p:nvSpPr>
        <p:spPr>
          <a:xfrm>
            <a:off x="366088" y="1498007"/>
            <a:ext cx="3871913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  <a:buFont typeface="Courier New"/>
              <a:buChar char="●"/>
            </a:pPr>
            <a:r>
              <a:rPr lang="en-IN" sz="18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Overpopulation</a:t>
            </a:r>
            <a:endParaRPr lang="en" sz="1800" b="1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●"/>
            </a:pPr>
            <a:endParaRPr lang="en" sz="1800" b="1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●"/>
            </a:pPr>
            <a:r>
              <a:rPr lang="en" sz="18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Resource Constraints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●"/>
            </a:pPr>
            <a:endParaRPr lang="en" sz="1800" b="1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42900">
              <a:buClr>
                <a:schemeClr val="dk2"/>
              </a:buClr>
              <a:buSzPts val="1800"/>
              <a:buFont typeface="Courier New"/>
              <a:buChar char="●"/>
            </a:pPr>
            <a:r>
              <a:rPr lang="en-IN" sz="18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Health Issues</a:t>
            </a:r>
          </a:p>
          <a:p>
            <a:pPr marL="457200" indent="-342900">
              <a:buClr>
                <a:schemeClr val="dk2"/>
              </a:buClr>
              <a:buSzPts val="1800"/>
              <a:buFont typeface="Courier New"/>
              <a:buChar char="●"/>
            </a:pPr>
            <a:endParaRPr lang="en-IN" sz="1800" b="1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42900">
              <a:buClr>
                <a:schemeClr val="dk2"/>
              </a:buClr>
              <a:buSzPts val="1800"/>
              <a:buFont typeface="Courier New"/>
              <a:buChar char="●"/>
            </a:pPr>
            <a:r>
              <a:rPr lang="en-IN" sz="18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Efficient Management</a:t>
            </a:r>
            <a:endParaRPr lang="en-IN" sz="1800" b="1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Source Code Pro"/>
            </a:endParaRPr>
          </a:p>
          <a:p>
            <a:pPr marL="457200" indent="-342900">
              <a:buClr>
                <a:schemeClr val="dk2"/>
              </a:buClr>
              <a:buSzPts val="1800"/>
              <a:buFont typeface="Courier New"/>
              <a:buChar char="●"/>
            </a:pPr>
            <a:endParaRPr lang="en-IN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●"/>
            </a:pPr>
            <a:endParaRPr lang="en-GB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●"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000" y="1294250"/>
            <a:ext cx="3685450" cy="31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906000" y="402525"/>
            <a:ext cx="4114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Amatic SC"/>
                <a:ea typeface="Amatic SC"/>
                <a:cs typeface="Amatic SC"/>
                <a:sym typeface="Amatic SC"/>
              </a:rPr>
              <a:t>Any Solution ?</a:t>
            </a:r>
            <a:endParaRPr sz="4000"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on the dataset:</a:t>
            </a:r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255650" y="694000"/>
            <a:ext cx="3999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Animal Intakes :</a:t>
            </a:r>
            <a:endParaRPr b="1"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2"/>
          </p:nvPr>
        </p:nvSpPr>
        <p:spPr>
          <a:xfrm>
            <a:off x="4832400" y="694000"/>
            <a:ext cx="3999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Animals Adopted :</a:t>
            </a:r>
            <a:endParaRPr b="1"/>
          </a:p>
        </p:txBody>
      </p:sp>
      <p:sp>
        <p:nvSpPr>
          <p:cNvPr id="96" name="Google Shape;96;p17"/>
          <p:cNvSpPr txBox="1"/>
          <p:nvPr/>
        </p:nvSpPr>
        <p:spPr>
          <a:xfrm>
            <a:off x="255650" y="4571975"/>
            <a:ext cx="85766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Data Source : </a:t>
            </a:r>
            <a:r>
              <a:rPr lang="en" u="sng" dirty="0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Dataset Link!</a:t>
            </a: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	       Organization Website : </a:t>
            </a:r>
            <a:r>
              <a:rPr lang="en" u="sng" dirty="0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Animal Shelter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67251"/>
            <a:ext cx="3700828" cy="34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8425" y="1167250"/>
            <a:ext cx="3390105" cy="34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4632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 dirty="0"/>
              <a:t>Intake and outcome Trend (2013 -2023) :</a:t>
            </a:r>
            <a:endParaRPr sz="3500" dirty="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4862"/>
            <a:ext cx="9144000" cy="450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Intakes :</a:t>
            </a:r>
            <a:endParaRPr sz="3500" dirty="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25" y="552200"/>
            <a:ext cx="7664747" cy="45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37271" y="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/>
              <a:t>L</a:t>
            </a:r>
            <a:r>
              <a:rPr lang="en" sz="3500" dirty="0"/>
              <a:t>ocation of Stray Animals Intakes :</a:t>
            </a:r>
            <a:endParaRPr sz="3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BC878-4AD7-6896-B16C-3FBD5A55D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60" y="602055"/>
            <a:ext cx="7020221" cy="4093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4A0CDA-80FA-AED7-78FB-7FD8FA8167AF}"/>
              </a:ext>
            </a:extLst>
          </p:cNvPr>
          <p:cNvSpPr txBox="1"/>
          <p:nvPr/>
        </p:nvSpPr>
        <p:spPr>
          <a:xfrm>
            <a:off x="3732028" y="4695117"/>
            <a:ext cx="4784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dirty="0"/>
              <a:t>Dynamic Stray Map Link: </a:t>
            </a:r>
            <a:r>
              <a:rPr lang="en-GB" u="sng" dirty="0" err="1">
                <a:solidFill>
                  <a:schemeClr val="hlink"/>
                </a:solidFill>
                <a:hlinkClick r:id="rId4"/>
              </a:rPr>
              <a:t>HeatMap</a:t>
            </a:r>
            <a:r>
              <a:rPr lang="en-GB" u="sng" dirty="0">
                <a:solidFill>
                  <a:schemeClr val="hlink"/>
                </a:solidFill>
                <a:hlinkClick r:id="rId4"/>
              </a:rPr>
              <a:t> of Stray Animals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43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7162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Breed and animal Type analysis:</a:t>
            </a:r>
            <a:endParaRPr sz="35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000" y="644850"/>
            <a:ext cx="5910001" cy="437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392</Words>
  <Application>Microsoft Office PowerPoint</Application>
  <PresentationFormat>On-screen Show (16:9)</PresentationFormat>
  <Paragraphs>84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Roboto</vt:lpstr>
      <vt:lpstr>Source Code Pro</vt:lpstr>
      <vt:lpstr>Amatic SC</vt:lpstr>
      <vt:lpstr>Courier New</vt:lpstr>
      <vt:lpstr>Arial</vt:lpstr>
      <vt:lpstr>Beach Day</vt:lpstr>
      <vt:lpstr>Pawsitive Insights: Unleashing Data Science in Animal Shelters</vt:lpstr>
      <vt:lpstr>Project Objective: </vt:lpstr>
      <vt:lpstr>Why Animal Shelters Matter?</vt:lpstr>
      <vt:lpstr>Challenges They Face:</vt:lpstr>
      <vt:lpstr>Analysis on the dataset:</vt:lpstr>
      <vt:lpstr>Intake and outcome Trend (2013 -2023) :</vt:lpstr>
      <vt:lpstr>Intakes :</vt:lpstr>
      <vt:lpstr>Location of Stray Animals Intakes :</vt:lpstr>
      <vt:lpstr>Breed and animal Type analysis:</vt:lpstr>
      <vt:lpstr>Age analysis :</vt:lpstr>
      <vt:lpstr>Resource Allocation : </vt:lpstr>
      <vt:lpstr>Impacts :</vt:lpstr>
      <vt:lpstr>Recap of Main Points :</vt:lpstr>
      <vt:lpstr>COURSE Related to Domain Area AT CU Boulder :</vt:lpstr>
      <vt:lpstr>Resources : </vt:lpstr>
      <vt:lpstr>Any 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Pawsitive Insights: Unleashing Data Science in Animal Shelters</dc:title>
  <cp:lastModifiedBy>Manish Vankudre</cp:lastModifiedBy>
  <cp:revision>33</cp:revision>
  <dcterms:modified xsi:type="dcterms:W3CDTF">2023-09-30T04:09:03Z</dcterms:modified>
</cp:coreProperties>
</file>